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66" d="100"/>
          <a:sy n="66" d="100"/>
        </p:scale>
        <p:origin x="-5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149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5D869-5D43-4833-85D0-21C53846C907}" type="datetimeFigureOut">
              <a:rPr lang="es-SV" smtClean="0"/>
              <a:pPr/>
              <a:t>11/01/2014</a:t>
            </a:fld>
            <a:endParaRPr lang="es-SV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1ADB-647D-41CC-A0E4-3FA55723430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5D869-5D43-4833-85D0-21C53846C907}" type="datetimeFigureOut">
              <a:rPr lang="es-SV" smtClean="0"/>
              <a:pPr/>
              <a:t>11/01/2014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1ADB-647D-41CC-A0E4-3FA55723430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5D869-5D43-4833-85D0-21C53846C907}" type="datetimeFigureOut">
              <a:rPr lang="es-SV" smtClean="0"/>
              <a:pPr/>
              <a:t>11/01/2014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1ADB-647D-41CC-A0E4-3FA55723430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5D869-5D43-4833-85D0-21C53846C907}" type="datetimeFigureOut">
              <a:rPr lang="es-SV" smtClean="0"/>
              <a:pPr/>
              <a:t>11/01/2014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1ADB-647D-41CC-A0E4-3FA55723430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5D869-5D43-4833-85D0-21C53846C907}" type="datetimeFigureOut">
              <a:rPr lang="es-SV" smtClean="0"/>
              <a:pPr/>
              <a:t>11/01/2014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1ADB-647D-41CC-A0E4-3FA55723430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5D869-5D43-4833-85D0-21C53846C907}" type="datetimeFigureOut">
              <a:rPr lang="es-SV" smtClean="0"/>
              <a:pPr/>
              <a:t>11/01/2014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1ADB-647D-41CC-A0E4-3FA55723430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5D869-5D43-4833-85D0-21C53846C907}" type="datetimeFigureOut">
              <a:rPr lang="es-SV" smtClean="0"/>
              <a:pPr/>
              <a:t>11/01/2014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1ADB-647D-41CC-A0E4-3FA55723430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5D869-5D43-4833-85D0-21C53846C907}" type="datetimeFigureOut">
              <a:rPr lang="es-SV" smtClean="0"/>
              <a:pPr/>
              <a:t>11/01/2014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1ADB-647D-41CC-A0E4-3FA55723430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5D869-5D43-4833-85D0-21C53846C907}" type="datetimeFigureOut">
              <a:rPr lang="es-SV" smtClean="0"/>
              <a:pPr/>
              <a:t>11/01/2014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1ADB-647D-41CC-A0E4-3FA55723430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5D869-5D43-4833-85D0-21C53846C907}" type="datetimeFigureOut">
              <a:rPr lang="es-SV" smtClean="0"/>
              <a:pPr/>
              <a:t>11/01/2014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1ADB-647D-41CC-A0E4-3FA55723430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5D869-5D43-4833-85D0-21C53846C907}" type="datetimeFigureOut">
              <a:rPr lang="es-SV" smtClean="0"/>
              <a:pPr/>
              <a:t>11/01/2014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E011ADB-647D-41CC-A0E4-3FA55723430C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25D869-5D43-4833-85D0-21C53846C907}" type="datetimeFigureOut">
              <a:rPr lang="es-SV" smtClean="0"/>
              <a:pPr/>
              <a:t>11/01/2014</a:t>
            </a:fld>
            <a:endParaRPr lang="es-SV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011ADB-647D-41CC-A0E4-3FA55723430C}" type="slidenum">
              <a:rPr lang="es-SV" smtClean="0"/>
              <a:pPr/>
              <a:t>‹Nº›</a:t>
            </a:fld>
            <a:endParaRPr lang="es-SV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SV" sz="6600" dirty="0" smtClean="0">
                <a:latin typeface="Comic Sans MS" pitchFamily="66" charset="0"/>
              </a:rPr>
              <a:t>RAZONES Y PROPORCIONES</a:t>
            </a:r>
            <a:endParaRPr lang="es-SV" sz="6600" dirty="0">
              <a:latin typeface="Comic Sans MS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SV" dirty="0" smtClean="0">
              <a:latin typeface="Comic Sans MS" pitchFamily="66" charset="0"/>
            </a:endParaRPr>
          </a:p>
          <a:p>
            <a:r>
              <a:rPr lang="es-SV" dirty="0" smtClean="0">
                <a:latin typeface="Comic Sans MS" pitchFamily="66" charset="0"/>
              </a:rPr>
              <a:t>MISS SANDRA MARTÍNEZ BISTRAIN</a:t>
            </a:r>
            <a:endParaRPr lang="es-SV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>
                <a:latin typeface="Comic Sans MS" pitchFamily="66" charset="0"/>
              </a:rPr>
              <a:t>Ejercicio:</a:t>
            </a:r>
            <a:endParaRPr lang="es-SV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SV" sz="3600" dirty="0" smtClean="0">
                <a:latin typeface="Comic Sans MS" pitchFamily="66" charset="0"/>
              </a:rPr>
              <a:t>Resuelve con atención:</a:t>
            </a:r>
          </a:p>
          <a:p>
            <a:pPr>
              <a:buNone/>
            </a:pPr>
            <a:r>
              <a:rPr lang="es-SV" sz="3600" dirty="0" smtClean="0"/>
              <a:t> </a:t>
            </a:r>
          </a:p>
          <a:p>
            <a:pPr>
              <a:buNone/>
            </a:pPr>
            <a:r>
              <a:rPr lang="es-SV" sz="3600" dirty="0" smtClean="0"/>
              <a:t> </a:t>
            </a:r>
            <a:r>
              <a:rPr lang="es-SV" sz="4000" dirty="0" smtClean="0">
                <a:solidFill>
                  <a:srgbClr val="FF0000"/>
                </a:solidFill>
                <a:latin typeface="Comic Sans MS" pitchFamily="66" charset="0"/>
              </a:rPr>
              <a:t>1.</a:t>
            </a:r>
            <a:r>
              <a:rPr lang="es-SV" sz="4000" dirty="0" smtClean="0">
                <a:latin typeface="Comic Sans MS" pitchFamily="66" charset="0"/>
              </a:rPr>
              <a:t> En </a:t>
            </a:r>
            <a:r>
              <a:rPr lang="es-SV" sz="4000" dirty="0" smtClean="0">
                <a:latin typeface="Comic Sans MS" pitchFamily="66" charset="0"/>
              </a:rPr>
              <a:t>un teatro infantil, </a:t>
            </a:r>
            <a:r>
              <a:rPr lang="es-SV" sz="4000" dirty="0" smtClean="0">
                <a:latin typeface="Comic Sans MS" pitchFamily="66" charset="0"/>
              </a:rPr>
              <a:t>7 </a:t>
            </a:r>
            <a:r>
              <a:rPr lang="es-SV" sz="4000" dirty="0" smtClean="0">
                <a:latin typeface="Comic Sans MS" pitchFamily="66" charset="0"/>
              </a:rPr>
              <a:t>de cada 40 personas son padres de familia. Si en total hay </a:t>
            </a:r>
            <a:r>
              <a:rPr lang="es-SV" sz="4000" dirty="0" smtClean="0">
                <a:latin typeface="Comic Sans MS" pitchFamily="66" charset="0"/>
              </a:rPr>
              <a:t>98 </a:t>
            </a:r>
            <a:r>
              <a:rPr lang="es-SV" sz="4000" dirty="0" smtClean="0">
                <a:latin typeface="Comic Sans MS" pitchFamily="66" charset="0"/>
              </a:rPr>
              <a:t>padres de familia ¿Cuántas personas hay en el circo?</a:t>
            </a:r>
            <a:r>
              <a:rPr lang="es-SV" sz="3600" dirty="0" smtClean="0"/>
              <a:t/>
            </a:r>
            <a:br>
              <a:rPr lang="es-SV" sz="3600" dirty="0" smtClean="0"/>
            </a:br>
            <a:r>
              <a:rPr lang="es-SV" sz="3600" dirty="0" smtClean="0"/>
              <a:t/>
            </a:r>
            <a:br>
              <a:rPr lang="es-SV" sz="3600" dirty="0" smtClean="0"/>
            </a:br>
            <a:endParaRPr lang="es-SV" sz="3600" dirty="0" smtClean="0">
              <a:latin typeface="Comic Sans MS" pitchFamily="66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>
                <a:latin typeface="Comic Sans MS" pitchFamily="66" charset="0"/>
              </a:rPr>
              <a:t>Solución:</a:t>
            </a:r>
            <a:endParaRPr lang="es-SV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SV" dirty="0" smtClean="0">
                <a:solidFill>
                  <a:srgbClr val="7030A0"/>
                </a:solidFill>
                <a:latin typeface="Comic Sans MS" pitchFamily="66" charset="0"/>
              </a:rPr>
              <a:t>Se plantea como proporción:</a:t>
            </a:r>
          </a:p>
          <a:p>
            <a:pPr>
              <a:buNone/>
            </a:pPr>
            <a:r>
              <a:rPr lang="es-SV" dirty="0" smtClean="0">
                <a:latin typeface="Comic Sans MS" pitchFamily="66" charset="0"/>
              </a:rPr>
              <a:t> “7 padres de familia es a 40 personas como 98 es a…X”</a:t>
            </a:r>
          </a:p>
          <a:p>
            <a:pPr>
              <a:buNone/>
            </a:pPr>
            <a:r>
              <a:rPr lang="es-SV" dirty="0" smtClean="0">
                <a:solidFill>
                  <a:srgbClr val="00B0F0"/>
                </a:solidFill>
                <a:latin typeface="Comic Sans MS" pitchFamily="66" charset="0"/>
              </a:rPr>
              <a:t>                         </a:t>
            </a:r>
            <a:r>
              <a:rPr lang="es-SV" sz="2000" u="sng" dirty="0" smtClean="0">
                <a:solidFill>
                  <a:srgbClr val="00B0F0"/>
                </a:solidFill>
                <a:latin typeface="Comic Sans MS" pitchFamily="66" charset="0"/>
              </a:rPr>
              <a:t>7</a:t>
            </a:r>
            <a:r>
              <a:rPr lang="es-SV" sz="2000" dirty="0" smtClean="0">
                <a:solidFill>
                  <a:srgbClr val="00B0F0"/>
                </a:solidFill>
                <a:latin typeface="Comic Sans MS" pitchFamily="66" charset="0"/>
              </a:rPr>
              <a:t>    ::  </a:t>
            </a:r>
            <a:r>
              <a:rPr lang="es-SV" sz="2000" u="sng" dirty="0" smtClean="0">
                <a:solidFill>
                  <a:srgbClr val="00B0F0"/>
                </a:solidFill>
                <a:latin typeface="Comic Sans MS" pitchFamily="66" charset="0"/>
              </a:rPr>
              <a:t>98</a:t>
            </a:r>
          </a:p>
          <a:p>
            <a:pPr>
              <a:buNone/>
            </a:pPr>
            <a:r>
              <a:rPr lang="es-SV" sz="2000" dirty="0" smtClean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es-SV" sz="2000" dirty="0" smtClean="0">
                <a:solidFill>
                  <a:srgbClr val="00B0F0"/>
                </a:solidFill>
                <a:latin typeface="Comic Sans MS" pitchFamily="66" charset="0"/>
              </a:rPr>
              <a:t>                               40       X</a:t>
            </a:r>
          </a:p>
          <a:p>
            <a:pPr>
              <a:buNone/>
            </a:pPr>
            <a:endParaRPr lang="es-SV" sz="2000" dirty="0" smtClean="0">
              <a:solidFill>
                <a:srgbClr val="00B0F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s-SV" sz="2000" dirty="0" smtClean="0">
                <a:solidFill>
                  <a:srgbClr val="00B0F0"/>
                </a:solidFill>
                <a:latin typeface="Comic Sans MS" pitchFamily="66" charset="0"/>
              </a:rPr>
              <a:t>                                 </a:t>
            </a:r>
            <a:r>
              <a:rPr lang="es-SV" sz="2000" dirty="0" smtClean="0">
                <a:solidFill>
                  <a:srgbClr val="00B050"/>
                </a:solidFill>
                <a:latin typeface="Comic Sans MS" pitchFamily="66" charset="0"/>
              </a:rPr>
              <a:t>X = </a:t>
            </a:r>
            <a:r>
              <a:rPr lang="es-SV" sz="2000" u="sng" dirty="0" smtClean="0">
                <a:solidFill>
                  <a:srgbClr val="00B050"/>
                </a:solidFill>
                <a:latin typeface="Comic Sans MS" pitchFamily="66" charset="0"/>
              </a:rPr>
              <a:t>98x40</a:t>
            </a:r>
          </a:p>
          <a:p>
            <a:pPr>
              <a:buNone/>
            </a:pPr>
            <a:r>
              <a:rPr lang="es-SV" sz="2000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s-SV" sz="2000" dirty="0" smtClean="0">
                <a:solidFill>
                  <a:srgbClr val="00B050"/>
                </a:solidFill>
                <a:latin typeface="Comic Sans MS" pitchFamily="66" charset="0"/>
              </a:rPr>
              <a:t>                                           7</a:t>
            </a:r>
          </a:p>
          <a:p>
            <a:pPr>
              <a:buNone/>
            </a:pPr>
            <a:endParaRPr lang="es-SV" sz="2000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s-SV" sz="2000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   X= 560   </a:t>
            </a:r>
            <a:r>
              <a:rPr lang="es-SV" sz="2000" dirty="0" smtClean="0">
                <a:latin typeface="Comic Sans MS" pitchFamily="66" charset="0"/>
              </a:rPr>
              <a:t>Hay 560 personas en el circo.</a:t>
            </a:r>
            <a:r>
              <a:rPr lang="es-SV" sz="2000" dirty="0" smtClean="0">
                <a:solidFill>
                  <a:srgbClr val="FF0000"/>
                </a:solidFill>
                <a:latin typeface="Comic Sans MS" pitchFamily="66" charset="0"/>
              </a:rPr>
              <a:t>     </a:t>
            </a:r>
          </a:p>
          <a:p>
            <a:pPr>
              <a:buNone/>
            </a:pPr>
            <a:endParaRPr lang="es-SV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>
                <a:latin typeface="Comic Sans MS" pitchFamily="66" charset="0"/>
              </a:rPr>
              <a:t>Y…. ¿cuál es la constante?</a:t>
            </a:r>
            <a:endParaRPr lang="es-SV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SV" dirty="0" smtClean="0"/>
              <a:t>     </a:t>
            </a:r>
            <a:endParaRPr lang="es-SV" sz="4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s-SV" sz="4000" dirty="0" smtClean="0">
                <a:latin typeface="Comic Sans MS" pitchFamily="66" charset="0"/>
              </a:rPr>
              <a:t> </a:t>
            </a:r>
            <a:r>
              <a:rPr lang="es-SV" sz="4000" dirty="0" smtClean="0">
                <a:latin typeface="Comic Sans MS" pitchFamily="66" charset="0"/>
              </a:rPr>
              <a:t>             </a:t>
            </a:r>
            <a:r>
              <a:rPr lang="es-SV" sz="4000" u="sng" dirty="0" smtClean="0">
                <a:solidFill>
                  <a:schemeClr val="accent4"/>
                </a:solidFill>
                <a:latin typeface="Comic Sans MS" pitchFamily="66" charset="0"/>
              </a:rPr>
              <a:t>7</a:t>
            </a:r>
            <a:r>
              <a:rPr lang="es-SV" dirty="0" smtClean="0"/>
              <a:t> </a:t>
            </a:r>
            <a:r>
              <a:rPr lang="es-SV" dirty="0" smtClean="0"/>
              <a:t>    </a:t>
            </a:r>
            <a:r>
              <a:rPr lang="es-SV" sz="4000" dirty="0" smtClean="0"/>
              <a:t>::   </a:t>
            </a:r>
            <a:r>
              <a:rPr lang="es-SV" sz="4000" u="sng" dirty="0" smtClean="0">
                <a:solidFill>
                  <a:schemeClr val="accent4"/>
                </a:solidFill>
                <a:latin typeface="Comic Sans MS" pitchFamily="66" charset="0"/>
              </a:rPr>
              <a:t>98</a:t>
            </a:r>
            <a:r>
              <a:rPr lang="es-SV" dirty="0" smtClean="0"/>
              <a:t>  </a:t>
            </a:r>
            <a:endParaRPr lang="es-SV" u="sng" dirty="0" smtClean="0"/>
          </a:p>
          <a:p>
            <a:pPr>
              <a:buNone/>
            </a:pPr>
            <a:r>
              <a:rPr lang="es-SV" sz="4000" dirty="0" smtClean="0">
                <a:latin typeface="Comic Sans MS" pitchFamily="66" charset="0"/>
              </a:rPr>
              <a:t> </a:t>
            </a:r>
            <a:r>
              <a:rPr lang="es-SV" sz="4000" dirty="0" smtClean="0">
                <a:latin typeface="Comic Sans MS" pitchFamily="66" charset="0"/>
              </a:rPr>
              <a:t>            </a:t>
            </a:r>
            <a:r>
              <a:rPr lang="es-SV" sz="4000" dirty="0" smtClean="0">
                <a:solidFill>
                  <a:schemeClr val="accent4"/>
                </a:solidFill>
                <a:latin typeface="Comic Sans MS" pitchFamily="66" charset="0"/>
              </a:rPr>
              <a:t>40</a:t>
            </a:r>
            <a:r>
              <a:rPr lang="es-SV" dirty="0" smtClean="0"/>
              <a:t>          </a:t>
            </a:r>
            <a:r>
              <a:rPr lang="es-SV" sz="4000" dirty="0" smtClean="0">
                <a:solidFill>
                  <a:schemeClr val="accent4"/>
                </a:solidFill>
                <a:latin typeface="Comic Sans MS" pitchFamily="66" charset="0"/>
              </a:rPr>
              <a:t>560</a:t>
            </a:r>
          </a:p>
          <a:p>
            <a:pPr>
              <a:buNone/>
            </a:pPr>
            <a:r>
              <a:rPr lang="es-SV" sz="4000" dirty="0" smtClean="0">
                <a:latin typeface="Comic Sans MS" pitchFamily="66" charset="0"/>
              </a:rPr>
              <a:t>7 : 40= </a:t>
            </a:r>
            <a:r>
              <a:rPr lang="es-SV" sz="4000" u="sng" dirty="0" smtClean="0">
                <a:latin typeface="Comic Sans MS" pitchFamily="66" charset="0"/>
              </a:rPr>
              <a:t>.175</a:t>
            </a:r>
            <a:r>
              <a:rPr lang="es-SV" sz="4000" dirty="0" smtClean="0">
                <a:latin typeface="Comic Sans MS" pitchFamily="66" charset="0"/>
              </a:rPr>
              <a:t>     </a:t>
            </a:r>
            <a:r>
              <a:rPr lang="es-SV" sz="4000" dirty="0" smtClean="0">
                <a:solidFill>
                  <a:srgbClr val="FF0000"/>
                </a:solidFill>
                <a:latin typeface="Comic Sans MS" pitchFamily="66" charset="0"/>
              </a:rPr>
              <a:t>98:560= </a:t>
            </a:r>
            <a:r>
              <a:rPr lang="es-SV" sz="4000" u="sng" dirty="0" smtClean="0">
                <a:solidFill>
                  <a:srgbClr val="FF0000"/>
                </a:solidFill>
                <a:latin typeface="Comic Sans MS" pitchFamily="66" charset="0"/>
              </a:rPr>
              <a:t>.175</a:t>
            </a:r>
            <a:endParaRPr lang="es-SV" sz="4000" u="sng" dirty="0" smtClean="0">
              <a:latin typeface="Comic Sans MS" pitchFamily="66" charset="0"/>
            </a:endParaRPr>
          </a:p>
          <a:p>
            <a:pPr>
              <a:buNone/>
            </a:pPr>
            <a:r>
              <a:rPr lang="es-SV" sz="4000" dirty="0" smtClean="0">
                <a:latin typeface="Comic Sans MS" pitchFamily="66" charset="0"/>
              </a:rPr>
              <a:t>  </a:t>
            </a:r>
          </a:p>
          <a:p>
            <a:pPr>
              <a:buNone/>
            </a:pPr>
            <a:r>
              <a:rPr lang="es-SV" sz="4000" dirty="0" smtClean="0">
                <a:latin typeface="Comic Sans MS" pitchFamily="66" charset="0"/>
              </a:rPr>
              <a:t> </a:t>
            </a:r>
            <a:r>
              <a:rPr lang="es-SV" sz="4000" dirty="0" smtClean="0">
                <a:latin typeface="Comic Sans MS" pitchFamily="66" charset="0"/>
              </a:rPr>
              <a:t>               </a:t>
            </a:r>
            <a:r>
              <a:rPr lang="es-SV" sz="4000" u="sng" dirty="0" smtClean="0">
                <a:solidFill>
                  <a:srgbClr val="7030A0"/>
                </a:solidFill>
                <a:latin typeface="Comic Sans MS" pitchFamily="66" charset="0"/>
              </a:rPr>
              <a:t>CONSTANTE</a:t>
            </a:r>
            <a:r>
              <a:rPr lang="es-SV" sz="4000" u="sng" dirty="0" smtClean="0">
                <a:latin typeface="Comic Sans MS" pitchFamily="66" charset="0"/>
              </a:rPr>
              <a:t> </a:t>
            </a:r>
            <a:r>
              <a:rPr lang="es-SV" sz="4000" dirty="0" smtClean="0">
                <a:latin typeface="Comic Sans MS" pitchFamily="66" charset="0"/>
              </a:rPr>
              <a:t>           </a:t>
            </a:r>
            <a:endParaRPr lang="es-SV" dirty="0"/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2915816" y="4653136"/>
            <a:ext cx="50405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flipH="1">
            <a:off x="6084168" y="4581128"/>
            <a:ext cx="79208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dirty="0" smtClean="0">
                <a:latin typeface="Comic Sans MS" pitchFamily="66" charset="0"/>
              </a:rPr>
              <a:t>¿Qué es una razón?</a:t>
            </a:r>
            <a:endParaRPr lang="es-SV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SV" dirty="0" smtClean="0">
                <a:solidFill>
                  <a:srgbClr val="7030A0"/>
                </a:solidFill>
              </a:rPr>
              <a:t> </a:t>
            </a: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Es un cociente entre dos números o magnitudes. Por ejemplo:</a:t>
            </a:r>
          </a:p>
          <a:p>
            <a:pPr>
              <a:buNone/>
            </a:pP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   120 alumnos         30 profesores</a:t>
            </a:r>
          </a:p>
          <a:p>
            <a:pPr>
              <a:buNone/>
            </a:pP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             </a:t>
            </a: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razón= </a:t>
            </a:r>
            <a:r>
              <a:rPr lang="es-SV" sz="3600" u="sng" dirty="0" smtClean="0">
                <a:solidFill>
                  <a:srgbClr val="FF0000"/>
                </a:solidFill>
                <a:latin typeface="Comic Sans MS" pitchFamily="66" charset="0"/>
              </a:rPr>
              <a:t>120</a:t>
            </a:r>
          </a:p>
          <a:p>
            <a:pPr>
              <a:buNone/>
            </a:pP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30</a:t>
            </a:r>
            <a:endParaRPr lang="es-SV" sz="3600" u="sng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                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¿Qué es una proporción?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Es una igualdad entre dos razones. Por ejemplo:</a:t>
            </a:r>
          </a:p>
          <a:p>
            <a:pPr>
              <a:buNone/>
            </a:pP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             </a:t>
            </a:r>
            <a:r>
              <a:rPr lang="es-SV" sz="3600" u="sng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   =   </a:t>
            </a:r>
            <a:r>
              <a:rPr lang="es-SV" sz="3600" u="sng" dirty="0" smtClean="0">
                <a:solidFill>
                  <a:srgbClr val="FF0000"/>
                </a:solidFill>
                <a:latin typeface="Comic Sans MS" pitchFamily="66" charset="0"/>
              </a:rPr>
              <a:t>c      </a:t>
            </a:r>
          </a:p>
          <a:p>
            <a:pPr>
              <a:buNone/>
            </a:pP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             b       d      </a:t>
            </a:r>
            <a:r>
              <a:rPr lang="es-SV" sz="3600" u="sng" dirty="0" smtClean="0">
                <a:solidFill>
                  <a:srgbClr val="00B0F0"/>
                </a:solidFill>
                <a:latin typeface="Comic Sans MS" pitchFamily="66" charset="0"/>
              </a:rPr>
              <a:t>PROPORCIÓN</a:t>
            </a:r>
            <a:endParaRPr lang="es-SV" sz="3600" u="sng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Por lo tanto, dos razones iguales forman una proporción.</a:t>
            </a:r>
          </a:p>
          <a:p>
            <a:pPr>
              <a:buNone/>
            </a:pP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es-SV" sz="36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4" name="3 Cerrar llave"/>
          <p:cNvSpPr/>
          <p:nvPr/>
        </p:nvSpPr>
        <p:spPr>
          <a:xfrm>
            <a:off x="3923928" y="3356992"/>
            <a:ext cx="288032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SV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dirty="0" smtClean="0"/>
              <a:t>En una proporción: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                       </a:t>
            </a:r>
            <a:r>
              <a:rPr lang="es-SV" sz="3600" u="sng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   =   </a:t>
            </a:r>
            <a:r>
              <a:rPr lang="es-SV" sz="3600" u="sng" dirty="0" smtClean="0">
                <a:solidFill>
                  <a:srgbClr val="FF0000"/>
                </a:solidFill>
                <a:latin typeface="Comic Sans MS" pitchFamily="66" charset="0"/>
              </a:rPr>
              <a:t>c      </a:t>
            </a:r>
          </a:p>
          <a:p>
            <a:pPr>
              <a:buNone/>
            </a:pP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                       b       d</a:t>
            </a:r>
          </a:p>
          <a:p>
            <a:pPr>
              <a:buNone/>
            </a:pP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Se lee: </a:t>
            </a:r>
            <a:r>
              <a:rPr lang="es-SV" sz="3600" dirty="0" smtClean="0">
                <a:latin typeface="Comic Sans MS" pitchFamily="66" charset="0"/>
              </a:rPr>
              <a:t>a</a:t>
            </a: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es a </a:t>
            </a:r>
            <a:r>
              <a:rPr lang="es-SV" sz="3600" dirty="0" smtClean="0">
                <a:latin typeface="Comic Sans MS" pitchFamily="66" charset="0"/>
              </a:rPr>
              <a:t>b</a:t>
            </a: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, cómo </a:t>
            </a:r>
            <a:r>
              <a:rPr lang="es-SV" sz="3600" dirty="0" smtClean="0">
                <a:latin typeface="Comic Sans MS" pitchFamily="66" charset="0"/>
              </a:rPr>
              <a:t>c</a:t>
            </a: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 es a </a:t>
            </a:r>
            <a:r>
              <a:rPr lang="es-SV" sz="3600" dirty="0" smtClean="0">
                <a:latin typeface="Comic Sans MS" pitchFamily="66" charset="0"/>
              </a:rPr>
              <a:t>d</a:t>
            </a:r>
          </a:p>
          <a:p>
            <a:pPr>
              <a:buNone/>
            </a:pP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  </a:t>
            </a:r>
            <a:r>
              <a:rPr lang="es-SV" sz="3600" u="sng" dirty="0" smtClean="0">
                <a:solidFill>
                  <a:srgbClr val="FF0000"/>
                </a:solidFill>
                <a:latin typeface="Comic Sans MS" pitchFamily="66" charset="0"/>
              </a:rPr>
              <a:t>a </a:t>
            </a: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=  a : b = k         </a:t>
            </a:r>
            <a:r>
              <a:rPr lang="es-SV" sz="3600" u="sng" dirty="0" smtClean="0">
                <a:solidFill>
                  <a:srgbClr val="00B050"/>
                </a:solidFill>
                <a:latin typeface="Comic Sans MS" pitchFamily="66" charset="0"/>
              </a:rPr>
              <a:t>c </a:t>
            </a:r>
            <a:r>
              <a:rPr lang="es-SV" sz="3600" dirty="0" smtClean="0">
                <a:solidFill>
                  <a:srgbClr val="00B050"/>
                </a:solidFill>
                <a:latin typeface="Comic Sans MS" pitchFamily="66" charset="0"/>
              </a:rPr>
              <a:t>= c: d= k</a:t>
            </a:r>
            <a:endParaRPr lang="es-SV" sz="3600" u="sng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s-SV" sz="3600" dirty="0" smtClean="0">
                <a:solidFill>
                  <a:srgbClr val="FF0000"/>
                </a:solidFill>
                <a:latin typeface="Comic Sans MS" pitchFamily="66" charset="0"/>
              </a:rPr>
              <a:t>  b                          </a:t>
            </a:r>
            <a:r>
              <a:rPr lang="es-SV" sz="3600" dirty="0" smtClean="0">
                <a:solidFill>
                  <a:srgbClr val="00B050"/>
                </a:solidFill>
                <a:latin typeface="Comic Sans MS" pitchFamily="66" charset="0"/>
              </a:rPr>
              <a:t>d</a:t>
            </a:r>
          </a:p>
          <a:p>
            <a:pPr>
              <a:buNone/>
            </a:pPr>
            <a:r>
              <a:rPr lang="es-SV" sz="3600" dirty="0" smtClean="0">
                <a:solidFill>
                  <a:srgbClr val="7030A0"/>
                </a:solidFill>
              </a:rPr>
              <a:t>      </a:t>
            </a:r>
            <a:r>
              <a:rPr lang="es-SV" sz="3600" dirty="0" smtClean="0">
                <a:solidFill>
                  <a:srgbClr val="00B0F0"/>
                </a:solidFill>
                <a:latin typeface="Comic Sans MS" pitchFamily="66" charset="0"/>
              </a:rPr>
              <a:t>k es la </a:t>
            </a:r>
            <a:r>
              <a:rPr lang="es-SV" sz="3600" u="sng" dirty="0" smtClean="0">
                <a:solidFill>
                  <a:srgbClr val="00B0F0"/>
                </a:solidFill>
                <a:latin typeface="Comic Sans MS" pitchFamily="66" charset="0"/>
              </a:rPr>
              <a:t>constante</a:t>
            </a:r>
            <a:r>
              <a:rPr lang="es-SV" sz="3600" dirty="0" smtClean="0">
                <a:solidFill>
                  <a:srgbClr val="00B0F0"/>
                </a:solidFill>
                <a:latin typeface="Comic Sans MS" pitchFamily="66" charset="0"/>
              </a:rPr>
              <a:t> de proporcionalidad.</a:t>
            </a:r>
            <a:endParaRPr lang="es-SV" sz="3600" dirty="0" smtClean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>
                <a:latin typeface="Comic Sans MS" pitchFamily="66" charset="0"/>
              </a:rPr>
              <a:t>Libro Matemáticas SEP</a:t>
            </a:r>
            <a:endParaRPr lang="es-SV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Página 69.</a:t>
            </a:r>
          </a:p>
          <a:p>
            <a:pPr>
              <a:buNone/>
            </a:pP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Observa el primer ejercicio. Si no lo has resuelto, resuélvelo.</a:t>
            </a:r>
          </a:p>
          <a:p>
            <a:pPr>
              <a:buNone/>
            </a:pPr>
            <a:endParaRPr lang="es-SV" sz="36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Ahora, observa la proporcionalidad.</a:t>
            </a:r>
            <a:endParaRPr lang="es-SV" sz="3600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31640" y="1124746"/>
          <a:ext cx="5760640" cy="475252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880320"/>
                <a:gridCol w="2880320"/>
              </a:tblGrid>
              <a:tr h="1261605">
                <a:tc>
                  <a:txBody>
                    <a:bodyPr/>
                    <a:lstStyle/>
                    <a:p>
                      <a:r>
                        <a:rPr lang="es-SV" dirty="0" smtClean="0"/>
                        <a:t>Peso de la bolsa de café</a:t>
                      </a:r>
                    </a:p>
                    <a:p>
                      <a:r>
                        <a:rPr lang="es-SV" dirty="0" smtClean="0"/>
                        <a:t>                   (kg)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dirty="0" smtClean="0"/>
                        <a:t>            Precio</a:t>
                      </a:r>
                      <a:endParaRPr lang="es-SV" dirty="0"/>
                    </a:p>
                  </a:txBody>
                  <a:tcPr/>
                </a:tc>
              </a:tr>
              <a:tr h="872730">
                <a:tc>
                  <a:txBody>
                    <a:bodyPr/>
                    <a:lstStyle/>
                    <a:p>
                      <a:r>
                        <a:rPr lang="es-SV" dirty="0" smtClean="0"/>
                        <a:t>   </a:t>
                      </a:r>
                      <a:r>
                        <a:rPr lang="es-SV" sz="2000" dirty="0" smtClean="0">
                          <a:latin typeface="Comic Sans MS" pitchFamily="66" charset="0"/>
                        </a:rPr>
                        <a:t>a)</a:t>
                      </a:r>
                      <a:r>
                        <a:rPr lang="es-SV" dirty="0" smtClean="0"/>
                        <a:t>             </a:t>
                      </a:r>
                      <a:r>
                        <a:rPr lang="es-SV" dirty="0" smtClean="0">
                          <a:solidFill>
                            <a:srgbClr val="FF0000"/>
                          </a:solidFill>
                        </a:rPr>
                        <a:t>   </a:t>
                      </a:r>
                      <a:r>
                        <a:rPr lang="es-SV" sz="200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1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dirty="0" smtClean="0"/>
                        <a:t>   </a:t>
                      </a:r>
                      <a:r>
                        <a:rPr lang="es-SV" sz="1800" dirty="0" smtClean="0">
                          <a:latin typeface="Comic Sans MS" pitchFamily="66" charset="0"/>
                        </a:rPr>
                        <a:t>b)</a:t>
                      </a:r>
                      <a:r>
                        <a:rPr lang="es-SV" dirty="0" smtClean="0"/>
                        <a:t>             </a:t>
                      </a:r>
                      <a:r>
                        <a:rPr lang="es-SV" sz="2000" dirty="0" smtClean="0">
                          <a:latin typeface="Comic Sans MS" pitchFamily="66" charset="0"/>
                        </a:rPr>
                        <a:t>$20</a:t>
                      </a:r>
                      <a:endParaRPr lang="es-SV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72730">
                <a:tc>
                  <a:txBody>
                    <a:bodyPr/>
                    <a:lstStyle/>
                    <a:p>
                      <a:r>
                        <a:rPr lang="es-SV" sz="2000" dirty="0" smtClean="0">
                          <a:latin typeface="Comic Sans MS" pitchFamily="66" charset="0"/>
                        </a:rPr>
                        <a:t>  c)            1.5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2000" dirty="0" smtClean="0">
                          <a:latin typeface="Comic Sans MS" pitchFamily="66" charset="0"/>
                        </a:rPr>
                        <a:t>   d)        $180</a:t>
                      </a:r>
                      <a:endParaRPr lang="es-SV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72730">
                <a:tc>
                  <a:txBody>
                    <a:bodyPr/>
                    <a:lstStyle/>
                    <a:p>
                      <a:r>
                        <a:rPr lang="es-SV" sz="2000" dirty="0" smtClean="0">
                          <a:latin typeface="Comic Sans MS" pitchFamily="66" charset="0"/>
                        </a:rPr>
                        <a:t>   e)               5</a:t>
                      </a:r>
                      <a:endParaRPr lang="es-SV" sz="20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dirty="0" smtClean="0"/>
                        <a:t>    </a:t>
                      </a:r>
                      <a:r>
                        <a:rPr lang="es-SV" sz="2000" dirty="0" smtClean="0">
                          <a:latin typeface="Comic Sans MS" pitchFamily="66" charset="0"/>
                        </a:rPr>
                        <a:t>f)</a:t>
                      </a:r>
                      <a:r>
                        <a:rPr lang="es-SV" sz="2000" baseline="0" dirty="0" smtClean="0">
                          <a:latin typeface="Comic Sans MS" pitchFamily="66" charset="0"/>
                        </a:rPr>
                        <a:t>   </a:t>
                      </a:r>
                      <a:r>
                        <a:rPr lang="es-SV" dirty="0" smtClean="0"/>
                        <a:t>      </a:t>
                      </a:r>
                      <a:r>
                        <a:rPr lang="es-SV" sz="200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$600</a:t>
                      </a:r>
                      <a:endParaRPr lang="es-SV" dirty="0"/>
                    </a:p>
                  </a:txBody>
                  <a:tcPr/>
                </a:tc>
              </a:tr>
              <a:tr h="872730">
                <a:tc>
                  <a:txBody>
                    <a:bodyPr/>
                    <a:lstStyle/>
                    <a:p>
                      <a:r>
                        <a:rPr lang="es-SV" sz="200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  </a:t>
                      </a:r>
                      <a:r>
                        <a:rPr lang="es-SV" sz="20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g)</a:t>
                      </a:r>
                      <a:r>
                        <a:rPr lang="es-SV" sz="200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             12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dirty="0" smtClean="0"/>
                        <a:t>    </a:t>
                      </a:r>
                      <a:r>
                        <a:rPr lang="es-SV" dirty="0" smtClean="0">
                          <a:latin typeface="Comic Sans MS" pitchFamily="66" charset="0"/>
                        </a:rPr>
                        <a:t>h)</a:t>
                      </a:r>
                      <a:r>
                        <a:rPr lang="es-SV" dirty="0" smtClean="0"/>
                        <a:t>      </a:t>
                      </a:r>
                      <a:r>
                        <a:rPr lang="es-SV" sz="2000" dirty="0" smtClean="0">
                          <a:latin typeface="Comic Sans MS" pitchFamily="66" charset="0"/>
                        </a:rPr>
                        <a:t>$1440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5 Conector recto"/>
          <p:cNvCxnSpPr/>
          <p:nvPr/>
        </p:nvCxnSpPr>
        <p:spPr>
          <a:xfrm>
            <a:off x="4211960" y="1124744"/>
            <a:ext cx="0" cy="4752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¿Cómo es?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SV" dirty="0" smtClean="0">
                <a:solidFill>
                  <a:srgbClr val="7030A0"/>
                </a:solidFill>
              </a:rPr>
              <a:t>        </a:t>
            </a:r>
            <a:r>
              <a:rPr lang="es-SV" sz="3600" u="sng" dirty="0" smtClean="0">
                <a:solidFill>
                  <a:srgbClr val="7030A0"/>
                </a:solidFill>
                <a:latin typeface="Comic Sans MS" pitchFamily="66" charset="0"/>
              </a:rPr>
              <a:t>a </a:t>
            </a: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=  </a:t>
            </a:r>
            <a:r>
              <a:rPr lang="es-SV" sz="3600" u="sng" dirty="0" smtClean="0">
                <a:solidFill>
                  <a:srgbClr val="7030A0"/>
                </a:solidFill>
                <a:latin typeface="Comic Sans MS" pitchFamily="66" charset="0"/>
              </a:rPr>
              <a:t>1</a:t>
            </a: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       </a:t>
            </a:r>
            <a:r>
              <a:rPr lang="es-SV" sz="3600" u="sng" dirty="0" smtClean="0">
                <a:solidFill>
                  <a:srgbClr val="7030A0"/>
                </a:solidFill>
                <a:latin typeface="Comic Sans MS" pitchFamily="66" charset="0"/>
              </a:rPr>
              <a:t>c </a:t>
            </a: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= </a:t>
            </a:r>
            <a:r>
              <a:rPr lang="es-SV" sz="3600" u="sng" dirty="0" smtClean="0">
                <a:solidFill>
                  <a:srgbClr val="7030A0"/>
                </a:solidFill>
                <a:latin typeface="Comic Sans MS" pitchFamily="66" charset="0"/>
              </a:rPr>
              <a:t>1.5</a:t>
            </a: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es-SV" sz="3600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     b   20     d    180</a:t>
            </a:r>
          </a:p>
          <a:p>
            <a:pPr>
              <a:buNone/>
            </a:pPr>
            <a:r>
              <a:rPr lang="es-SV" dirty="0" smtClean="0">
                <a:solidFill>
                  <a:srgbClr val="7030A0"/>
                </a:solidFill>
              </a:rPr>
              <a:t>  </a:t>
            </a:r>
          </a:p>
          <a:p>
            <a:pPr>
              <a:buNone/>
            </a:pP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   1: 20 = .008 </a:t>
            </a: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</a:t>
            </a:r>
            <a:r>
              <a:rPr lang="es-SV" sz="2000" dirty="0" err="1" smtClean="0">
                <a:solidFill>
                  <a:srgbClr val="FF0000"/>
                </a:solidFill>
                <a:latin typeface="Comic Sans MS" pitchFamily="66" charset="0"/>
              </a:rPr>
              <a:t>Proporcio</a:t>
            </a:r>
            <a:r>
              <a:rPr lang="es-SV" sz="2000" dirty="0" smtClean="0">
                <a:solidFill>
                  <a:srgbClr val="FF0000"/>
                </a:solidFill>
                <a:latin typeface="Comic Sans MS" pitchFamily="66" charset="0"/>
              </a:rPr>
              <a:t>-</a:t>
            </a:r>
            <a:endParaRPr lang="es-SV" sz="36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s-SV" sz="3600" dirty="0" smtClean="0">
                <a:solidFill>
                  <a:srgbClr val="0070C0"/>
                </a:solidFill>
                <a:latin typeface="Comic Sans MS" pitchFamily="66" charset="0"/>
              </a:rPr>
              <a:t>   </a:t>
            </a: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1.5 : 180 = .</a:t>
            </a:r>
            <a:r>
              <a:rPr lang="es-SV" sz="3600" dirty="0" smtClean="0">
                <a:solidFill>
                  <a:srgbClr val="7030A0"/>
                </a:solidFill>
                <a:latin typeface="Comic Sans MS" pitchFamily="66" charset="0"/>
              </a:rPr>
              <a:t>008   </a:t>
            </a:r>
            <a:r>
              <a:rPr lang="es-SV" sz="3600" dirty="0" smtClean="0">
                <a:solidFill>
                  <a:srgbClr val="0070C0"/>
                </a:solidFill>
                <a:latin typeface="Comic Sans MS" pitchFamily="66" charset="0"/>
              </a:rPr>
              <a:t>constante     </a:t>
            </a:r>
            <a:r>
              <a:rPr lang="es-SV" sz="2000" dirty="0" err="1" smtClean="0">
                <a:solidFill>
                  <a:srgbClr val="FF0000"/>
                </a:solidFill>
                <a:latin typeface="Comic Sans MS" pitchFamily="66" charset="0"/>
              </a:rPr>
              <a:t>nalidad</a:t>
            </a:r>
            <a:r>
              <a:rPr lang="es-SV" sz="2000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  <a:endParaRPr lang="es-SV" sz="36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s-SV" sz="3600" dirty="0" smtClean="0">
                <a:latin typeface="Comic Sans MS" pitchFamily="66" charset="0"/>
              </a:rPr>
              <a:t>De la misma forma es </a:t>
            </a:r>
            <a:r>
              <a:rPr lang="es-SV" sz="3600" dirty="0" smtClean="0">
                <a:latin typeface="Comic Sans MS" pitchFamily="66" charset="0"/>
              </a:rPr>
              <a:t>con </a:t>
            </a:r>
            <a:r>
              <a:rPr lang="es-SV" sz="3600" u="sng" dirty="0" smtClean="0">
                <a:latin typeface="Comic Sans MS" pitchFamily="66" charset="0"/>
              </a:rPr>
              <a:t>e</a:t>
            </a:r>
            <a:r>
              <a:rPr lang="es-SV" sz="3600" dirty="0" smtClean="0">
                <a:latin typeface="Comic Sans MS" pitchFamily="66" charset="0"/>
              </a:rPr>
              <a:t> y </a:t>
            </a:r>
            <a:r>
              <a:rPr lang="es-SV" sz="3600" u="sng" dirty="0" smtClean="0">
                <a:latin typeface="Comic Sans MS" pitchFamily="66" charset="0"/>
              </a:rPr>
              <a:t>g</a:t>
            </a:r>
          </a:p>
          <a:p>
            <a:pPr>
              <a:buNone/>
            </a:pPr>
            <a:r>
              <a:rPr lang="es-SV" sz="3600" dirty="0" smtClean="0">
                <a:latin typeface="Comic Sans MS" pitchFamily="66" charset="0"/>
              </a:rPr>
              <a:t>                    </a:t>
            </a:r>
            <a:r>
              <a:rPr lang="es-SV" sz="3600" dirty="0" smtClean="0">
                <a:latin typeface="Comic Sans MS" pitchFamily="66" charset="0"/>
              </a:rPr>
              <a:t>                    f     h</a:t>
            </a:r>
            <a:r>
              <a:rPr lang="es-SV" sz="3600" dirty="0" smtClean="0">
                <a:latin typeface="Comic Sans MS" pitchFamily="66" charset="0"/>
              </a:rPr>
              <a:t>.</a:t>
            </a:r>
          </a:p>
        </p:txBody>
      </p:sp>
      <p:sp>
        <p:nvSpPr>
          <p:cNvPr id="4" name="3 Cerrar llave"/>
          <p:cNvSpPr/>
          <p:nvPr/>
        </p:nvSpPr>
        <p:spPr>
          <a:xfrm>
            <a:off x="6804248" y="3501008"/>
            <a:ext cx="288032" cy="12961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3563888" y="3717032"/>
            <a:ext cx="122413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4211960" y="450912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Actividad: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s-SV" sz="2800" dirty="0" smtClean="0">
                <a:latin typeface="Comic Sans MS" pitchFamily="66" charset="0"/>
              </a:rPr>
              <a:t>Ahora copia en tu cuaderno, como resumen, las </a:t>
            </a:r>
            <a:r>
              <a:rPr lang="es-SV" sz="2800" dirty="0" smtClean="0">
                <a:latin typeface="Comic Sans MS" pitchFamily="66" charset="0"/>
              </a:rPr>
              <a:t> diapositivas 2, 3 y 4.</a:t>
            </a:r>
            <a:endParaRPr lang="es-SV" sz="28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ü"/>
            </a:pPr>
            <a:r>
              <a:rPr lang="es-SV" sz="2800" dirty="0" smtClean="0">
                <a:latin typeface="Comic Sans MS" pitchFamily="66" charset="0"/>
              </a:rPr>
              <a:t>Escribe </a:t>
            </a:r>
            <a:r>
              <a:rPr lang="es-SV" sz="2800" dirty="0" smtClean="0">
                <a:latin typeface="Comic Sans MS" pitchFamily="66" charset="0"/>
              </a:rPr>
              <a:t>como título: Razones y proporciones</a:t>
            </a:r>
            <a:r>
              <a:rPr lang="es-SV" sz="2800" dirty="0" smtClean="0">
                <a:latin typeface="Comic Sans MS" pitchFamily="66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s-SV" sz="2800" dirty="0" smtClean="0">
                <a:latin typeface="Comic Sans MS" pitchFamily="66" charset="0"/>
              </a:rPr>
              <a:t>Continúa tu resumen con:</a:t>
            </a:r>
            <a:endParaRPr lang="es-SV" sz="2800" dirty="0" smtClean="0">
              <a:latin typeface="Comic Sans MS" pitchFamily="66" charset="0"/>
            </a:endParaRPr>
          </a:p>
          <a:p>
            <a:pPr>
              <a:buNone/>
            </a:pPr>
            <a:endParaRPr lang="es-SV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s-SV" dirty="0" smtClean="0">
                <a:solidFill>
                  <a:srgbClr val="0070C0"/>
                </a:solidFill>
                <a:latin typeface="Comic Sans MS" pitchFamily="66" charset="0"/>
              </a:rPr>
              <a:t>PARTES </a:t>
            </a:r>
            <a:r>
              <a:rPr lang="es-SV" dirty="0" smtClean="0">
                <a:solidFill>
                  <a:srgbClr val="0070C0"/>
                </a:solidFill>
                <a:latin typeface="Comic Sans MS" pitchFamily="66" charset="0"/>
              </a:rPr>
              <a:t>DE LA PROPORCIÓN:</a:t>
            </a:r>
          </a:p>
          <a:p>
            <a:pPr>
              <a:buNone/>
            </a:pPr>
            <a:r>
              <a:rPr lang="es-SV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s-SV" dirty="0" smtClean="0">
                <a:solidFill>
                  <a:srgbClr val="FF0000"/>
                </a:solidFill>
                <a:latin typeface="Comic Sans MS" pitchFamily="66" charset="0"/>
              </a:rPr>
              <a:t>extremo</a:t>
            </a:r>
            <a:r>
              <a:rPr lang="es-SV" dirty="0" smtClean="0">
                <a:solidFill>
                  <a:srgbClr val="0070C0"/>
                </a:solidFill>
                <a:latin typeface="Comic Sans MS" pitchFamily="66" charset="0"/>
              </a:rPr>
              <a:t>        </a:t>
            </a:r>
            <a:r>
              <a:rPr lang="es-SV" u="sng" dirty="0" smtClean="0">
                <a:solidFill>
                  <a:srgbClr val="0070C0"/>
                </a:solidFill>
                <a:latin typeface="Comic Sans MS" pitchFamily="66" charset="0"/>
              </a:rPr>
              <a:t>a </a:t>
            </a:r>
            <a:r>
              <a:rPr lang="es-SV" dirty="0" smtClean="0">
                <a:solidFill>
                  <a:srgbClr val="0070C0"/>
                </a:solidFill>
                <a:latin typeface="Comic Sans MS" pitchFamily="66" charset="0"/>
              </a:rPr>
              <a:t>= </a:t>
            </a:r>
            <a:r>
              <a:rPr lang="es-SV" u="sng" dirty="0" smtClean="0">
                <a:solidFill>
                  <a:srgbClr val="0070C0"/>
                </a:solidFill>
                <a:latin typeface="Comic Sans MS" pitchFamily="66" charset="0"/>
              </a:rPr>
              <a:t>c</a:t>
            </a:r>
            <a:r>
              <a:rPr lang="es-SV" dirty="0" smtClean="0">
                <a:solidFill>
                  <a:srgbClr val="0070C0"/>
                </a:solidFill>
                <a:latin typeface="Comic Sans MS" pitchFamily="66" charset="0"/>
              </a:rPr>
              <a:t>        </a:t>
            </a:r>
            <a:r>
              <a:rPr lang="es-SV" dirty="0" smtClean="0">
                <a:solidFill>
                  <a:srgbClr val="FF0000"/>
                </a:solidFill>
                <a:latin typeface="Comic Sans MS" pitchFamily="66" charset="0"/>
              </a:rPr>
              <a:t>medio</a:t>
            </a:r>
            <a:endParaRPr lang="es-SV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s-SV" dirty="0" smtClean="0">
                <a:solidFill>
                  <a:srgbClr val="0070C0"/>
                </a:solidFill>
                <a:latin typeface="Comic Sans MS" pitchFamily="66" charset="0"/>
              </a:rPr>
              <a:t>     </a:t>
            </a:r>
            <a:r>
              <a:rPr lang="es-SV" dirty="0" smtClean="0">
                <a:solidFill>
                  <a:srgbClr val="FF0000"/>
                </a:solidFill>
                <a:latin typeface="Comic Sans MS" pitchFamily="66" charset="0"/>
              </a:rPr>
              <a:t>medio</a:t>
            </a:r>
            <a:r>
              <a:rPr lang="es-SV" dirty="0" smtClean="0">
                <a:solidFill>
                  <a:srgbClr val="0070C0"/>
                </a:solidFill>
                <a:latin typeface="Comic Sans MS" pitchFamily="66" charset="0"/>
              </a:rPr>
              <a:t>        b   d        </a:t>
            </a:r>
            <a:r>
              <a:rPr lang="es-SV" dirty="0" smtClean="0">
                <a:solidFill>
                  <a:srgbClr val="FF0000"/>
                </a:solidFill>
                <a:latin typeface="Comic Sans MS" pitchFamily="66" charset="0"/>
              </a:rPr>
              <a:t>extremo</a:t>
            </a:r>
            <a:endParaRPr lang="es-SV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>
              <a:buNone/>
            </a:pPr>
            <a:endParaRPr lang="es-SV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endParaRPr lang="es-SV" dirty="0"/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2123728" y="515719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flipH="1">
            <a:off x="3563888" y="558924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3563888" y="515719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flipH="1">
            <a:off x="2051720" y="5589240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>
                <a:latin typeface="Comic Sans MS" pitchFamily="66" charset="0"/>
              </a:rPr>
              <a:t>Otra forma de escribir las proporciones es:</a:t>
            </a:r>
            <a:endParaRPr lang="es-SV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SV" dirty="0" smtClean="0"/>
              <a:t>     </a:t>
            </a:r>
          </a:p>
          <a:p>
            <a:pPr>
              <a:buNone/>
            </a:pPr>
            <a:r>
              <a:rPr lang="es-SV" dirty="0" smtClean="0"/>
              <a:t>                                 </a:t>
            </a:r>
            <a:r>
              <a:rPr lang="es-SV" sz="4800" dirty="0" smtClean="0">
                <a:solidFill>
                  <a:srgbClr val="0070C0"/>
                </a:solidFill>
                <a:latin typeface="Comic Sans MS" pitchFamily="66" charset="0"/>
              </a:rPr>
              <a:t>a</a:t>
            </a:r>
            <a:r>
              <a:rPr lang="es-SV" sz="4800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  <a:r>
              <a:rPr lang="es-SV" sz="4800" dirty="0" smtClean="0">
                <a:solidFill>
                  <a:srgbClr val="0070C0"/>
                </a:solidFill>
                <a:latin typeface="Comic Sans MS" pitchFamily="66" charset="0"/>
              </a:rPr>
              <a:t>b </a:t>
            </a:r>
            <a:r>
              <a:rPr lang="es-SV" sz="4800" dirty="0" smtClean="0">
                <a:solidFill>
                  <a:srgbClr val="FF0000"/>
                </a:solidFill>
                <a:latin typeface="Comic Sans MS" pitchFamily="66" charset="0"/>
              </a:rPr>
              <a:t>::</a:t>
            </a:r>
            <a:r>
              <a:rPr lang="es-SV" sz="4800" dirty="0" smtClean="0">
                <a:solidFill>
                  <a:srgbClr val="0070C0"/>
                </a:solidFill>
                <a:latin typeface="Comic Sans MS" pitchFamily="66" charset="0"/>
              </a:rPr>
              <a:t> c</a:t>
            </a:r>
            <a:r>
              <a:rPr lang="es-SV" sz="4800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  <a:r>
              <a:rPr lang="es-SV" sz="4800" dirty="0" smtClean="0">
                <a:solidFill>
                  <a:srgbClr val="0070C0"/>
                </a:solidFill>
                <a:latin typeface="Comic Sans MS" pitchFamily="66" charset="0"/>
              </a:rPr>
              <a:t>d</a:t>
            </a:r>
          </a:p>
          <a:p>
            <a:pPr>
              <a:buNone/>
            </a:pPr>
            <a:r>
              <a:rPr lang="es-SV" sz="4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s-SV" sz="4800" dirty="0" smtClean="0">
                <a:solidFill>
                  <a:srgbClr val="0070C0"/>
                </a:solidFill>
                <a:latin typeface="Comic Sans MS" pitchFamily="66" charset="0"/>
              </a:rPr>
              <a:t>Se lee igual:</a:t>
            </a:r>
          </a:p>
          <a:p>
            <a:pPr>
              <a:buNone/>
            </a:pPr>
            <a:r>
              <a:rPr lang="es-SV" dirty="0" smtClean="0">
                <a:solidFill>
                  <a:srgbClr val="7030A0"/>
                </a:solidFill>
              </a:rPr>
              <a:t>             </a:t>
            </a:r>
            <a:r>
              <a:rPr lang="es-SV" sz="4800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s-SV" sz="4800" dirty="0" smtClean="0">
                <a:solidFill>
                  <a:srgbClr val="7030A0"/>
                </a:solidFill>
                <a:latin typeface="Comic Sans MS" pitchFamily="66" charset="0"/>
              </a:rPr>
              <a:t> es a </a:t>
            </a:r>
            <a:r>
              <a:rPr lang="es-SV" sz="4800" dirty="0" smtClean="0">
                <a:solidFill>
                  <a:srgbClr val="FF0000"/>
                </a:solidFill>
                <a:latin typeface="Comic Sans MS" pitchFamily="66" charset="0"/>
              </a:rPr>
              <a:t>b</a:t>
            </a:r>
            <a:r>
              <a:rPr lang="es-SV" sz="4800" dirty="0" smtClean="0">
                <a:solidFill>
                  <a:srgbClr val="7030A0"/>
                </a:solidFill>
                <a:latin typeface="Comic Sans MS" pitchFamily="66" charset="0"/>
              </a:rPr>
              <a:t> como </a:t>
            </a:r>
            <a:r>
              <a:rPr lang="es-SV" sz="4800" dirty="0" smtClean="0">
                <a:solidFill>
                  <a:srgbClr val="FF0000"/>
                </a:solidFill>
                <a:latin typeface="Comic Sans MS" pitchFamily="66" charset="0"/>
              </a:rPr>
              <a:t>c</a:t>
            </a:r>
            <a:r>
              <a:rPr lang="es-SV" sz="4800" dirty="0" smtClean="0">
                <a:solidFill>
                  <a:srgbClr val="7030A0"/>
                </a:solidFill>
                <a:latin typeface="Comic Sans MS" pitchFamily="66" charset="0"/>
              </a:rPr>
              <a:t> es a </a:t>
            </a:r>
            <a:r>
              <a:rPr lang="es-SV" sz="4800" dirty="0" smtClean="0">
                <a:solidFill>
                  <a:srgbClr val="FF0000"/>
                </a:solidFill>
                <a:latin typeface="Comic Sans MS" pitchFamily="66" charset="0"/>
              </a:rPr>
              <a:t>d</a:t>
            </a:r>
            <a:endParaRPr lang="es-SV" sz="4800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151</TotalTime>
  <Words>437</Words>
  <Application>Microsoft Office PowerPoint</Application>
  <PresentationFormat>Presentación en pantalla (4:3)</PresentationFormat>
  <Paragraphs>80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Flujo</vt:lpstr>
      <vt:lpstr>RAZONES Y PROPORCIONES</vt:lpstr>
      <vt:lpstr>¿Qué es una razón?</vt:lpstr>
      <vt:lpstr>¿Qué es una proporción?</vt:lpstr>
      <vt:lpstr>En una proporción:</vt:lpstr>
      <vt:lpstr>Libro Matemáticas SEP</vt:lpstr>
      <vt:lpstr>Diapositiva 6</vt:lpstr>
      <vt:lpstr>¿Cómo es?</vt:lpstr>
      <vt:lpstr>Actividad:</vt:lpstr>
      <vt:lpstr>Otra forma de escribir las proporciones es:</vt:lpstr>
      <vt:lpstr>Ejercicio:</vt:lpstr>
      <vt:lpstr>Solución:</vt:lpstr>
      <vt:lpstr>Y…. ¿cuál es la constante?</vt:lpstr>
    </vt:vector>
  </TitlesOfParts>
  <Company> corporativo imagen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RAZONES Y PROPORCIONES</dc:title>
  <dc:creator>Usuario</dc:creator>
  <cp:lastModifiedBy>Usuario</cp:lastModifiedBy>
  <cp:revision>60</cp:revision>
  <dcterms:created xsi:type="dcterms:W3CDTF">2014-01-11T23:16:20Z</dcterms:created>
  <dcterms:modified xsi:type="dcterms:W3CDTF">2014-01-12T05:20:29Z</dcterms:modified>
</cp:coreProperties>
</file>